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1" r:id="rId8"/>
    <p:sldId id="264" r:id="rId9"/>
    <p:sldId id="265" r:id="rId10"/>
    <p:sldId id="266" r:id="rId11"/>
    <p:sldId id="271" r:id="rId12"/>
    <p:sldId id="272" r:id="rId13"/>
    <p:sldId id="273" r:id="rId14"/>
    <p:sldId id="275" r:id="rId15"/>
    <p:sldId id="274" r:id="rId16"/>
    <p:sldId id="270" r:id="rId17"/>
    <p:sldId id="263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28ABA4-21AF-47E5-957C-FCF31F504678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8ACEFF-CACD-461C-9EED-7B26A079FE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501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28ABA4-21AF-47E5-957C-FCF31F504678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8ACEFF-CACD-461C-9EED-7B26A079FE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313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28ABA4-21AF-47E5-957C-FCF31F504678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8ACEFF-CACD-461C-9EED-7B26A079FE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904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28ABA4-21AF-47E5-957C-FCF31F504678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8ACEFF-CACD-461C-9EED-7B26A079FE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917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28ABA4-21AF-47E5-957C-FCF31F504678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8ACEFF-CACD-461C-9EED-7B26A079FE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241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28ABA4-21AF-47E5-957C-FCF31F504678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8ACEFF-CACD-461C-9EED-7B26A079FE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176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28ABA4-21AF-47E5-957C-FCF31F504678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8ACEFF-CACD-461C-9EED-7B26A079FE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905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28ABA4-21AF-47E5-957C-FCF31F504678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8ACEFF-CACD-461C-9EED-7B26A079FE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7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28ABA4-21AF-47E5-957C-FCF31F504678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8ACEFF-CACD-461C-9EED-7B26A079FE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656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28ABA4-21AF-47E5-957C-FCF31F504678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8ACEFF-CACD-461C-9EED-7B26A079FE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4263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8ABA4-21AF-47E5-957C-FCF31F504678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ACEFF-CACD-461C-9EED-7B26A079FE71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"/>
            <a:ext cx="12192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Projectvaardigheden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Les 2: Projectvoorstel, uitleg hoofdstukken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139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Projectorganisatie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Wie zijn er betrokken bij de organisatie en wat is hun functie?</a:t>
            </a:r>
          </a:p>
          <a:p>
            <a:endParaRPr lang="nl-NL" dirty="0"/>
          </a:p>
          <a:p>
            <a:r>
              <a:rPr lang="nl-NL" dirty="0" smtClean="0"/>
              <a:t>Samenwerkingsovereenkomst</a:t>
            </a:r>
          </a:p>
          <a:p>
            <a:endParaRPr lang="nl-NL" dirty="0"/>
          </a:p>
          <a:p>
            <a:r>
              <a:rPr lang="nl-NL" dirty="0" smtClean="0"/>
              <a:t>Overeenkomst met opdrachtgever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Incl. datum en handtekeningen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34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Draaiboek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04553" y="1082088"/>
            <a:ext cx="8846773" cy="4929411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Komende vrijdagochtend uitleg</a:t>
            </a:r>
          </a:p>
          <a:p>
            <a:endParaRPr lang="nl-NL" dirty="0"/>
          </a:p>
          <a:p>
            <a:r>
              <a:rPr lang="nl-NL" dirty="0" smtClean="0"/>
              <a:t>Duur activiteit</a:t>
            </a:r>
          </a:p>
          <a:p>
            <a:r>
              <a:rPr lang="nl-NL" dirty="0" smtClean="0"/>
              <a:t>Wie voert deze uit</a:t>
            </a:r>
          </a:p>
          <a:p>
            <a:r>
              <a:rPr lang="nl-NL" dirty="0" smtClean="0"/>
              <a:t>Kritische activiteiten</a:t>
            </a:r>
          </a:p>
          <a:p>
            <a:r>
              <a:rPr lang="nl-NL" dirty="0" smtClean="0"/>
              <a:t>Projectfasering</a:t>
            </a:r>
            <a:endParaRPr lang="nl-NL" dirty="0"/>
          </a:p>
        </p:txBody>
      </p:sp>
      <p:pic>
        <p:nvPicPr>
          <p:cNvPr id="2050" name="Picture 2" descr="Afbeeldingsresultaat voor draaibo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350" y="2847702"/>
            <a:ext cx="4173148" cy="277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96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vergadering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Agenda</a:t>
            </a:r>
          </a:p>
          <a:p>
            <a:pPr>
              <a:buFontTx/>
              <a:buChar char="-"/>
            </a:pPr>
            <a:r>
              <a:rPr lang="nl-NL" dirty="0" smtClean="0"/>
              <a:t>Wie is er aanwezig? Wie is er niet?</a:t>
            </a:r>
          </a:p>
          <a:p>
            <a:pPr>
              <a:buFontTx/>
              <a:buChar char="-"/>
            </a:pPr>
            <a:r>
              <a:rPr lang="nl-NL" dirty="0" smtClean="0"/>
              <a:t>Datum, tijdstip</a:t>
            </a:r>
          </a:p>
          <a:p>
            <a:pPr>
              <a:buFontTx/>
              <a:buChar char="-"/>
            </a:pPr>
            <a:r>
              <a:rPr lang="nl-NL" dirty="0" smtClean="0"/>
              <a:t>Welke onderwerpen worden besproken, welke tijd houden jullie aan?</a:t>
            </a:r>
          </a:p>
          <a:p>
            <a:pPr>
              <a:buFontTx/>
              <a:buChar char="-"/>
            </a:pPr>
            <a:r>
              <a:rPr lang="nl-NL" dirty="0" smtClean="0"/>
              <a:t>Wie neemt de leiding (voorzitter)</a:t>
            </a:r>
          </a:p>
          <a:p>
            <a:pPr>
              <a:buFontTx/>
              <a:buChar char="-"/>
            </a:pPr>
            <a:r>
              <a:rPr lang="nl-NL" dirty="0" smtClean="0"/>
              <a:t>Wie notuleert?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Notulen</a:t>
            </a:r>
          </a:p>
          <a:p>
            <a:pPr>
              <a:buFontTx/>
              <a:buChar char="-"/>
            </a:pPr>
            <a:r>
              <a:rPr lang="nl-NL" dirty="0" smtClean="0"/>
              <a:t>De notulist maakt een verslag van de vergadering</a:t>
            </a:r>
          </a:p>
          <a:p>
            <a:pPr>
              <a:buFontTx/>
              <a:buChar char="-"/>
            </a:pPr>
            <a:r>
              <a:rPr lang="nl-NL" dirty="0" smtClean="0"/>
              <a:t>Welke afspraken zijn er gemaakt? (voor wanneer)</a:t>
            </a:r>
          </a:p>
          <a:p>
            <a:pPr>
              <a:buFontTx/>
              <a:buChar char="-"/>
            </a:pPr>
            <a:r>
              <a:rPr lang="nl-NL" dirty="0" smtClean="0"/>
              <a:t>Welke onderwerpen staan een volgende keer op het programma?</a:t>
            </a:r>
          </a:p>
          <a:p>
            <a:pPr>
              <a:buFontTx/>
              <a:buChar char="-"/>
            </a:pPr>
            <a:r>
              <a:rPr lang="nl-NL" dirty="0" smtClean="0"/>
              <a:t>De notulist verstuurd het verslag naar de groepsgenoten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534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Projectfasering</a:t>
            </a:r>
            <a:endParaRPr lang="nl-NL" dirty="0"/>
          </a:p>
        </p:txBody>
      </p:sp>
      <p:pic>
        <p:nvPicPr>
          <p:cNvPr id="4" name="Tijdelijke aanduiding voor inhou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224" y="1196753"/>
            <a:ext cx="7366715" cy="5822967"/>
          </a:xfrm>
          <a:prstGeom prst="rect">
            <a:avLst/>
          </a:prstGeom>
        </p:spPr>
      </p:pic>
      <p:sp>
        <p:nvSpPr>
          <p:cNvPr id="5" name="Titel 5"/>
          <p:cNvSpPr txBox="1">
            <a:spLocks/>
          </p:cNvSpPr>
          <p:nvPr/>
        </p:nvSpPr>
        <p:spPr>
          <a:xfrm>
            <a:off x="1989769" y="1196753"/>
            <a:ext cx="1299693" cy="4837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mtClean="0"/>
              <a:t>F</a:t>
            </a:r>
            <a:br>
              <a:rPr lang="nl-NL" smtClean="0"/>
            </a:br>
            <a:r>
              <a:rPr lang="nl-NL" smtClean="0"/>
              <a:t>A</a:t>
            </a:r>
            <a:br>
              <a:rPr lang="nl-NL" smtClean="0"/>
            </a:br>
            <a:r>
              <a:rPr lang="nl-NL" smtClean="0"/>
              <a:t>S</a:t>
            </a:r>
            <a:br>
              <a:rPr lang="nl-NL" smtClean="0"/>
            </a:br>
            <a:r>
              <a:rPr lang="nl-NL" smtClean="0"/>
              <a:t>E</a:t>
            </a:r>
            <a:br>
              <a:rPr lang="nl-NL" smtClean="0"/>
            </a:br>
            <a:r>
              <a:rPr lang="nl-NL" smtClean="0"/>
              <a:t>R</a:t>
            </a:r>
            <a:br>
              <a:rPr lang="nl-NL" smtClean="0"/>
            </a:br>
            <a:r>
              <a:rPr lang="nl-NL" smtClean="0"/>
              <a:t>I</a:t>
            </a:r>
            <a:br>
              <a:rPr lang="nl-NL" smtClean="0"/>
            </a:br>
            <a:r>
              <a:rPr lang="nl-NL" smtClean="0"/>
              <a:t>N</a:t>
            </a:r>
            <a:br>
              <a:rPr lang="nl-NL" smtClean="0"/>
            </a:br>
            <a:r>
              <a:rPr lang="nl-NL" smtClean="0"/>
              <a:t>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949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Deadline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720614" y="1634635"/>
            <a:ext cx="8906712" cy="22161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 smtClean="0"/>
              <a:t>Deadline inleveren projectplan op </a:t>
            </a:r>
            <a:r>
              <a:rPr lang="nl-NL" b="1" dirty="0" smtClean="0"/>
              <a:t>Het Leerplatform:</a:t>
            </a:r>
          </a:p>
          <a:p>
            <a:pPr marL="0" indent="0">
              <a:buNone/>
            </a:pPr>
            <a:r>
              <a:rPr lang="nl-NL" b="1" dirty="0" smtClean="0"/>
              <a:t> </a:t>
            </a:r>
            <a:r>
              <a:rPr lang="nl-NL" b="1" dirty="0" smtClean="0">
                <a:solidFill>
                  <a:srgbClr val="FF0000"/>
                </a:solidFill>
              </a:rPr>
              <a:t>maandag </a:t>
            </a:r>
            <a:r>
              <a:rPr lang="nl-NL" b="1" dirty="0" smtClean="0">
                <a:solidFill>
                  <a:srgbClr val="FF0000"/>
                </a:solidFill>
              </a:rPr>
              <a:t>7 </a:t>
            </a:r>
            <a:r>
              <a:rPr lang="nl-NL" b="1" dirty="0" smtClean="0">
                <a:solidFill>
                  <a:srgbClr val="FF0000"/>
                </a:solidFill>
              </a:rPr>
              <a:t>oktober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 smtClean="0"/>
              <a:t>Onder productverrijking – groepsproduct (groepen worden nog aangemaakt)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033" y="3544261"/>
            <a:ext cx="2633998" cy="331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6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Leerdoelen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Je </a:t>
            </a:r>
            <a:r>
              <a:rPr lang="nl-NL" dirty="0"/>
              <a:t>weet uit welke onderdelen een </a:t>
            </a:r>
            <a:r>
              <a:rPr lang="nl-NL" dirty="0" smtClean="0"/>
              <a:t>projectvoorstel </a:t>
            </a:r>
            <a:r>
              <a:rPr lang="nl-NL" dirty="0"/>
              <a:t>is opgebouwd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312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Herhaling en nieuwe stof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Fasering</a:t>
            </a:r>
          </a:p>
          <a:p>
            <a:pPr lvl="1"/>
            <a:r>
              <a:rPr lang="nl-NL" dirty="0" smtClean="0"/>
              <a:t>Initiatief</a:t>
            </a:r>
          </a:p>
          <a:p>
            <a:pPr lvl="1"/>
            <a:r>
              <a:rPr lang="nl-NL" dirty="0" smtClean="0"/>
              <a:t>Definiëren</a:t>
            </a:r>
          </a:p>
          <a:p>
            <a:pPr lvl="1"/>
            <a:r>
              <a:rPr lang="nl-NL" dirty="0" smtClean="0"/>
              <a:t>Uitvoeren</a:t>
            </a:r>
          </a:p>
          <a:p>
            <a:pPr lvl="1"/>
            <a:r>
              <a:rPr lang="nl-NL" dirty="0" smtClean="0"/>
              <a:t>Evalueren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 smtClean="0"/>
              <a:t>Projectvoorstel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Beheersaspecten</a:t>
            </a:r>
            <a:endParaRPr lang="nl-NL" dirty="0"/>
          </a:p>
          <a:p>
            <a:pPr lvl="1"/>
            <a:r>
              <a:rPr lang="nl-NL" dirty="0"/>
              <a:t>GIFKOT</a:t>
            </a:r>
          </a:p>
          <a:p>
            <a:pPr lvl="2"/>
            <a:r>
              <a:rPr lang="nl-NL" dirty="0"/>
              <a:t>Geld</a:t>
            </a:r>
          </a:p>
          <a:p>
            <a:pPr lvl="2"/>
            <a:r>
              <a:rPr lang="nl-NL" dirty="0"/>
              <a:t>Informatie</a:t>
            </a:r>
          </a:p>
          <a:p>
            <a:pPr lvl="2"/>
            <a:r>
              <a:rPr lang="nl-NL" dirty="0"/>
              <a:t>Faciliteiten</a:t>
            </a:r>
          </a:p>
          <a:p>
            <a:pPr lvl="2"/>
            <a:r>
              <a:rPr lang="nl-NL" dirty="0"/>
              <a:t>Kwaliteit</a:t>
            </a:r>
          </a:p>
          <a:p>
            <a:pPr lvl="2"/>
            <a:r>
              <a:rPr lang="nl-NL" dirty="0"/>
              <a:t>Organisatie</a:t>
            </a:r>
          </a:p>
          <a:p>
            <a:pPr lvl="2"/>
            <a:r>
              <a:rPr lang="nl-NL" dirty="0"/>
              <a:t>Tijd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440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Hoofdstukken projectplan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nl-NL" dirty="0" smtClean="0"/>
              <a:t>Wensen van de klant</a:t>
            </a:r>
          </a:p>
          <a:p>
            <a:pPr marL="514350" indent="-514350">
              <a:buAutoNum type="arabicPeriod"/>
            </a:pPr>
            <a:r>
              <a:rPr lang="nl-NL" dirty="0" smtClean="0"/>
              <a:t>Projectresultaat</a:t>
            </a:r>
          </a:p>
          <a:p>
            <a:pPr marL="514350" indent="-514350">
              <a:buAutoNum type="arabicPeriod"/>
            </a:pPr>
            <a:r>
              <a:rPr lang="nl-NL" dirty="0" smtClean="0"/>
              <a:t>Verantwoording naar de opdrachtgever</a:t>
            </a:r>
          </a:p>
          <a:p>
            <a:pPr marL="514350" indent="-514350">
              <a:buAutoNum type="arabicPeriod"/>
            </a:pPr>
            <a:r>
              <a:rPr lang="nl-NL" dirty="0" smtClean="0"/>
              <a:t>Projectactiviteiten</a:t>
            </a:r>
          </a:p>
          <a:p>
            <a:pPr marL="514350" indent="-514350">
              <a:buAutoNum type="arabicPeriod"/>
            </a:pPr>
            <a:r>
              <a:rPr lang="nl-NL" dirty="0" smtClean="0"/>
              <a:t>Kwaliteitsbewaking</a:t>
            </a:r>
          </a:p>
          <a:p>
            <a:pPr marL="514350" indent="-514350">
              <a:buAutoNum type="arabicPeriod"/>
            </a:pPr>
            <a:r>
              <a:rPr lang="nl-NL" dirty="0" smtClean="0"/>
              <a:t>Projectorganisatie</a:t>
            </a:r>
          </a:p>
          <a:p>
            <a:pPr marL="514350" indent="-514350">
              <a:buAutoNum type="arabicPeriod"/>
            </a:pPr>
            <a:r>
              <a:rPr lang="nl-NL" dirty="0" smtClean="0"/>
              <a:t>Draaiboek</a:t>
            </a:r>
            <a:endParaRPr lang="nl-NL" dirty="0"/>
          </a:p>
          <a:p>
            <a:pPr marL="514350" indent="-514350">
              <a:buAutoNum type="arabicPeriod"/>
            </a:pPr>
            <a:r>
              <a:rPr lang="nl-NL" dirty="0" smtClean="0"/>
              <a:t>Begroting</a:t>
            </a:r>
          </a:p>
          <a:p>
            <a:pPr marL="0" indent="0">
              <a:buNone/>
            </a:pPr>
            <a:r>
              <a:rPr lang="nl-NL" i="1" dirty="0" smtClean="0"/>
              <a:t>Bijlage: Agenda en </a:t>
            </a:r>
            <a:br>
              <a:rPr lang="nl-NL" i="1" dirty="0" smtClean="0"/>
            </a:br>
            <a:r>
              <a:rPr lang="nl-NL" i="1" dirty="0" smtClean="0"/>
              <a:t>             notulen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677" y="3190745"/>
            <a:ext cx="4728095" cy="315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Projectvoorstel: Wensen van de klant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hebben jullie beschreven? </a:t>
            </a:r>
            <a:endParaRPr lang="nl-NL" dirty="0"/>
          </a:p>
        </p:txBody>
      </p:sp>
      <p:pic>
        <p:nvPicPr>
          <p:cNvPr id="1026" name="Picture 2" descr="Afbeeldingsresultaat voor verwachtin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397" y="2239191"/>
            <a:ext cx="47625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Projectresultaat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Beeld jullie ontwerp uit</a:t>
            </a:r>
          </a:p>
          <a:p>
            <a:r>
              <a:rPr lang="nl-NL" dirty="0" smtClean="0"/>
              <a:t>Ben creatief!</a:t>
            </a:r>
            <a:endParaRPr lang="nl-NL" dirty="0"/>
          </a:p>
        </p:txBody>
      </p:sp>
      <p:pic>
        <p:nvPicPr>
          <p:cNvPr id="2052" name="Picture 4" descr="Afbeeldingsresultaat voor ontwerp conce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940" y="2745136"/>
            <a:ext cx="4508037" cy="338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6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Verantwoording naar de opdrachtgever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Waarom is jullie ontwerp zo geschikt?</a:t>
            </a:r>
          </a:p>
          <a:p>
            <a:r>
              <a:rPr lang="nl-NL" dirty="0" smtClean="0"/>
              <a:t>Hoe heb je rekening gehouden met de wensen van de school?</a:t>
            </a:r>
            <a:endParaRPr lang="nl-NL" dirty="0"/>
          </a:p>
        </p:txBody>
      </p:sp>
      <p:pic>
        <p:nvPicPr>
          <p:cNvPr id="3074" name="Picture 2" descr="Afbeeldingsresultaat voor verantwoor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438" y="3394937"/>
            <a:ext cx="3429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10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Projectactiviteiten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Geef een overzicht van alle projectactiviteiten</a:t>
            </a:r>
          </a:p>
          <a:p>
            <a:r>
              <a:rPr lang="nl-NL" dirty="0" smtClean="0"/>
              <a:t>Per werkgroep (catering, projectleiding, communicatie en facilitair)</a:t>
            </a:r>
          </a:p>
          <a:p>
            <a:r>
              <a:rPr lang="nl-NL" dirty="0" smtClean="0"/>
              <a:t>Benoem in welke projectfase welke activiteit wordt uitgevoerd</a:t>
            </a:r>
          </a:p>
          <a:p>
            <a:r>
              <a:rPr lang="nl-NL" dirty="0" smtClean="0"/>
              <a:t>Doe dit op een logische manier</a:t>
            </a:r>
          </a:p>
          <a:p>
            <a:r>
              <a:rPr lang="nl-NL" b="1" dirty="0" smtClean="0"/>
              <a:t>Maak nog geen planning</a:t>
            </a:r>
            <a:endParaRPr lang="nl-NL" b="1" dirty="0"/>
          </a:p>
        </p:txBody>
      </p:sp>
      <p:pic>
        <p:nvPicPr>
          <p:cNvPr id="4098" name="Picture 2" descr="Afbeeldingsresultaat voor cater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12" y="4357448"/>
            <a:ext cx="3049381" cy="142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1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Kwaliteitsbewaking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Wanneer is het project geslaagd?</a:t>
            </a:r>
          </a:p>
          <a:p>
            <a:endParaRPr lang="nl-NL" dirty="0"/>
          </a:p>
          <a:p>
            <a:r>
              <a:rPr lang="nl-NL" dirty="0" smtClean="0"/>
              <a:t>Gebruik de GIFKOT methode</a:t>
            </a:r>
          </a:p>
          <a:p>
            <a:endParaRPr lang="nl-NL" dirty="0"/>
          </a:p>
          <a:p>
            <a:r>
              <a:rPr lang="nl-NL" dirty="0"/>
              <a:t>Geld</a:t>
            </a:r>
          </a:p>
          <a:p>
            <a:r>
              <a:rPr lang="nl-NL" dirty="0"/>
              <a:t>Informatie</a:t>
            </a:r>
          </a:p>
          <a:p>
            <a:r>
              <a:rPr lang="nl-NL" dirty="0"/>
              <a:t>Faciliteiten</a:t>
            </a:r>
          </a:p>
          <a:p>
            <a:r>
              <a:rPr lang="nl-NL" dirty="0"/>
              <a:t>Kwaliteit</a:t>
            </a:r>
          </a:p>
          <a:p>
            <a:r>
              <a:rPr lang="nl-NL" dirty="0"/>
              <a:t>Organisatie</a:t>
            </a:r>
          </a:p>
          <a:p>
            <a:r>
              <a:rPr lang="nl-NL" dirty="0"/>
              <a:t>Tijd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Welke controles voer je uit?</a:t>
            </a:r>
            <a:endParaRPr lang="nl-NL" dirty="0"/>
          </a:p>
        </p:txBody>
      </p:sp>
      <p:pic>
        <p:nvPicPr>
          <p:cNvPr id="1026" name="Picture 2" descr="Afbeeldingsresultaat voor kwaliteitsmana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58" y="3262448"/>
            <a:ext cx="28575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80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abloon Helicon powerpoint presentatie 2015-2016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7" ma:contentTypeDescription="Een nieuw document maken." ma:contentTypeScope="" ma:versionID="dc0382093e4731084f9132cd2c0202c1">
  <xsd:schema xmlns:xsd="http://www.w3.org/2001/XMLSchema" xmlns:xs="http://www.w3.org/2001/XMLSchema" xmlns:p="http://schemas.microsoft.com/office/2006/metadata/properties" xmlns:ns2="34354c1b-6b8c-435b-ad50-990538c19557" targetNamespace="http://schemas.microsoft.com/office/2006/metadata/properties" ma:root="true" ma:fieldsID="9c0ce9d74be8d2c58fba1757fc7b9c60" ns2:_="">
    <xsd:import namespace="34354c1b-6b8c-435b-ad50-990538c195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35C5B0-6021-44A3-9812-65ACD85BC4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99E183-DC24-4E0A-BB33-A8E038FCA345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34354c1b-6b8c-435b-ad50-990538c1955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E57A1F8-6073-4BD9-803C-CD053B6A45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Sjabloon Helicon powerpoint presentatie 2015-2016</Template>
  <TotalTime>444</TotalTime>
  <Words>306</Words>
  <Application>Microsoft Office PowerPoint</Application>
  <PresentationFormat>Breedbeeld</PresentationFormat>
  <Paragraphs>94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Sjabloon Helicon powerpoint presentatie 2015-2016</vt:lpstr>
      <vt:lpstr>Projectvaardigheden</vt:lpstr>
      <vt:lpstr>Leerdoelen</vt:lpstr>
      <vt:lpstr>Herhaling en nieuwe stof</vt:lpstr>
      <vt:lpstr>Hoofdstukken projectplan</vt:lpstr>
      <vt:lpstr>1. Projectvoorstel: Wensen van de klant</vt:lpstr>
      <vt:lpstr>2. Projectresultaat</vt:lpstr>
      <vt:lpstr>3. Verantwoording naar de opdrachtgever</vt:lpstr>
      <vt:lpstr>4. Projectactiviteiten</vt:lpstr>
      <vt:lpstr>5. Kwaliteitsbewaking</vt:lpstr>
      <vt:lpstr>6. Projectorganisatie</vt:lpstr>
      <vt:lpstr>7. Draaiboek</vt:lpstr>
      <vt:lpstr>Een vergadering</vt:lpstr>
      <vt:lpstr>Projectfasering</vt:lpstr>
      <vt:lpstr>Deadline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Projectvaardigheden</dc:title>
  <dc:creator>Liane van de Braak</dc:creator>
  <cp:lastModifiedBy>Thomas Noordeloos</cp:lastModifiedBy>
  <cp:revision>19</cp:revision>
  <dcterms:created xsi:type="dcterms:W3CDTF">2016-09-18T11:55:14Z</dcterms:created>
  <dcterms:modified xsi:type="dcterms:W3CDTF">2019-09-03T08:56:31Z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